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24384000" cy="13716000"/>
  <p:notesSz cx="6858000" cy="9144000"/>
  <p:embeddedFontLst>
    <p:embeddedFont>
      <p:font typeface="Montserrat Bold" pitchFamily="2" charset="77"/>
      <p:bold r:id="rId13"/>
      <p:italic r:id="rId14"/>
      <p:boldItalic r:id="rId15"/>
    </p:embeddedFont>
    <p:embeddedFont>
      <p:font typeface="Montserrat Medium" pitchFamily="2" charset="77"/>
      <p:regular r:id="rId16"/>
      <p:italic r:id="rId17"/>
    </p:embeddedFont>
    <p:embeddedFont>
      <p:font typeface="Montserrat-BoldItalic" pitchFamily="2" charset="77"/>
      <p:bold r:id="rId18"/>
      <p:italic r:id="rId19"/>
      <p:boldItalic r:id="rId20"/>
    </p:embeddedFont>
    <p:embeddedFont>
      <p:font typeface="Montserrat-Italic" pitchFamily="2" charset="77"/>
      <p:italic r:id="rId21"/>
    </p:embeddedFont>
    <p:embeddedFont>
      <p:font typeface="Tw Cen MT" panose="020B0602020104020603" pitchFamily="34" charset="77"/>
      <p:regular r:id="rId22"/>
      <p:bold r:id="rId23"/>
      <p:italic r:id="rId24"/>
      <p:boldItalic r:id="rId25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956"/>
    <p:restoredTop sz="94694"/>
  </p:normalViewPr>
  <p:slideViewPr>
    <p:cSldViewPr snapToGrid="0" snapToObjects="1">
      <p:cViewPr varScale="1">
        <p:scale>
          <a:sx n="60" d="100"/>
          <a:sy n="60" d="100"/>
        </p:scale>
        <p:origin x="141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viewProps" Target="viewProps.xml"/></Relationships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4833937" y="7090171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4833937" y="8947546"/>
            <a:ext cx="14716126" cy="64770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4833937" y="5997575"/>
            <a:ext cx="14716126" cy="863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6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3047999" y="0"/>
            <a:ext cx="18288001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sz="half" idx="13"/>
          </p:nvPr>
        </p:nvSpPr>
        <p:spPr>
          <a:xfrm>
            <a:off x="5334000" y="946546"/>
            <a:ext cx="13716001" cy="830461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4833937" y="11465718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12495609" y="892968"/>
            <a:ext cx="7500938" cy="1155501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4387453" y="6643687"/>
            <a:ext cx="7500938" cy="5786438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quarter" idx="13"/>
          </p:nvPr>
        </p:nvSpPr>
        <p:spPr>
          <a:xfrm>
            <a:off x="12495609" y="3643312"/>
            <a:ext cx="7500938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quarter" idx="1"/>
          </p:nvPr>
        </p:nvSpPr>
        <p:spPr>
          <a:xfrm>
            <a:off x="4387453" y="3643312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4500"/>
              </a:spcBef>
              <a:defRPr sz="3800"/>
            </a:lvl1pPr>
            <a:lvl2pPr marL="808264" indent="-465364">
              <a:spcBef>
                <a:spcPts val="4500"/>
              </a:spcBef>
              <a:defRPr sz="3800"/>
            </a:lvl2pPr>
            <a:lvl3pPr marL="1151164" indent="-465364">
              <a:spcBef>
                <a:spcPts val="4500"/>
              </a:spcBef>
              <a:defRPr sz="3800"/>
            </a:lvl3pPr>
            <a:lvl4pPr marL="1494064" indent="-465364">
              <a:spcBef>
                <a:spcPts val="4500"/>
              </a:spcBef>
              <a:defRPr sz="3800"/>
            </a:lvl4pPr>
            <a:lvl5pPr marL="1836964" indent="-465364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3076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12495609" y="7161609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12495609" y="1250156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4387453" y="1250156"/>
            <a:ext cx="7500938" cy="1121568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4387453" y="3643312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2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11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055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500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944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389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833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278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722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167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esignthinkmakebreakrepeat.com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424A503-A55B-6543-9F5C-98E2553A92F0}"/>
              </a:ext>
            </a:extLst>
          </p:cNvPr>
          <p:cNvGrpSpPr/>
          <p:nvPr/>
        </p:nvGrpSpPr>
        <p:grpSpPr>
          <a:xfrm>
            <a:off x="-22552" y="-46537"/>
            <a:ext cx="24442002" cy="13307790"/>
            <a:chOff x="-22552" y="-46537"/>
            <a:chExt cx="24442002" cy="13307790"/>
          </a:xfrm>
        </p:grpSpPr>
        <p:pic>
          <p:nvPicPr>
            <p:cNvPr id="119" name="Science fiction prototyping.jpg"/>
            <p:cNvPicPr>
              <a:picLocks noChangeAspect="1"/>
            </p:cNvPicPr>
            <p:nvPr/>
          </p:nvPicPr>
          <p:blipFill>
            <a:blip r:embed="rId2"/>
            <a:srcRect t="15129" b="15129"/>
            <a:stretch>
              <a:fillRect/>
            </a:stretch>
          </p:blipFill>
          <p:spPr>
            <a:xfrm>
              <a:off x="-22552" y="-12382"/>
              <a:ext cx="24419839" cy="1133688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20" name="Shape 120"/>
            <p:cNvSpPr/>
            <p:nvPr/>
          </p:nvSpPr>
          <p:spPr>
            <a:xfrm>
              <a:off x="585599" y="11962671"/>
              <a:ext cx="7244729" cy="1019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l">
                <a:defRPr sz="57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>
                  <a:solidFill>
                    <a:srgbClr val="EE5150"/>
                  </a:solidFill>
                </a:rPr>
                <a:t>TURN TO: </a:t>
              </a:r>
              <a:r>
                <a:t>Page 114</a:t>
              </a:r>
            </a:p>
          </p:txBody>
        </p:sp>
        <p:sp>
          <p:nvSpPr>
            <p:cNvPr id="121" name="Shape 121"/>
            <p:cNvSpPr/>
            <p:nvPr/>
          </p:nvSpPr>
          <p:spPr>
            <a:xfrm>
              <a:off x="-11196" y="-46537"/>
              <a:ext cx="24406392" cy="11221231"/>
            </a:xfrm>
            <a:prstGeom prst="rect">
              <a:avLst/>
            </a:prstGeom>
            <a:solidFill>
              <a:srgbClr val="000000">
                <a:alpha val="30000"/>
              </a:srgbClr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>
              <a:off x="13058" y="11257466"/>
              <a:ext cx="24406392" cy="1"/>
            </a:xfrm>
            <a:prstGeom prst="line">
              <a:avLst/>
            </a:prstGeom>
            <a:ln w="203200">
              <a:solidFill>
                <a:srgbClr val="FF283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>
              <a:off x="16476662" y="12508777"/>
              <a:ext cx="7387972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Canadian Film Centre,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https://www.flickr.com/photos/cfccreates/10578806904/ </a:t>
              </a:r>
            </a:p>
          </p:txBody>
        </p:sp>
        <p:sp>
          <p:nvSpPr>
            <p:cNvPr id="124" name="Shape 124"/>
            <p:cNvSpPr/>
            <p:nvPr/>
          </p:nvSpPr>
          <p:spPr>
            <a:xfrm>
              <a:off x="-11907" y="1730111"/>
              <a:ext cx="17426085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 rot="5400000">
              <a:off x="16887600" y="2255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6" name="Shape 126"/>
            <p:cNvSpPr/>
            <p:nvPr/>
          </p:nvSpPr>
          <p:spPr>
            <a:xfrm>
              <a:off x="643885" y="1026426"/>
              <a:ext cx="16388463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6000" b="0" spc="-319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Science Fiction</a:t>
              </a:r>
            </a:p>
          </p:txBody>
        </p:sp>
        <p:sp>
          <p:nvSpPr>
            <p:cNvPr id="127" name="Shape 127"/>
            <p:cNvSpPr/>
            <p:nvPr/>
          </p:nvSpPr>
          <p:spPr>
            <a:xfrm>
              <a:off x="1205292" y="7275075"/>
              <a:ext cx="11895268" cy="2073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>
              <a:lvl1pPr algn="l">
                <a:defRPr sz="5700" i="1">
                  <a:solidFill>
                    <a:srgbClr val="FFFFFF"/>
                  </a:solidFill>
                  <a:latin typeface="Palatino"/>
                  <a:ea typeface="Palatino"/>
                  <a:cs typeface="Palatino"/>
                  <a:sym typeface="Palatino"/>
                </a:defRPr>
              </a:lvl1pPr>
            </a:lstStyle>
            <a:p>
              <a:r>
                <a:t>Using the future to improve the new</a:t>
              </a:r>
            </a:p>
          </p:txBody>
        </p:sp>
        <p:sp>
          <p:nvSpPr>
            <p:cNvPr id="128" name="Shape 128"/>
            <p:cNvSpPr/>
            <p:nvPr/>
          </p:nvSpPr>
          <p:spPr>
            <a:xfrm>
              <a:off x="8240" y="4495128"/>
              <a:ext cx="18598454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29" name="Shape 129"/>
            <p:cNvSpPr/>
            <p:nvPr/>
          </p:nvSpPr>
          <p:spPr>
            <a:xfrm rot="5400000">
              <a:off x="18086400" y="5020288"/>
              <a:ext cx="2321715" cy="12713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504899" y="3594310"/>
              <a:ext cx="1803644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Prototyping</a:t>
              </a:r>
            </a:p>
          </p:txBody>
        </p:sp>
      </p:grp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567CAC8-E1FC-024A-B744-F8F8D9B423A7}"/>
              </a:ext>
            </a:extLst>
          </p:cNvPr>
          <p:cNvGrpSpPr/>
          <p:nvPr/>
        </p:nvGrpSpPr>
        <p:grpSpPr>
          <a:xfrm>
            <a:off x="-36937" y="720955"/>
            <a:ext cx="24457874" cy="13025113"/>
            <a:chOff x="-36937" y="720955"/>
            <a:chExt cx="24457874" cy="13025113"/>
          </a:xfrm>
        </p:grpSpPr>
        <p:pic>
          <p:nvPicPr>
            <p:cNvPr id="331" name="pasted-image.pdf"/>
            <p:cNvPicPr>
              <a:picLocks noChangeAspect="1"/>
            </p:cNvPicPr>
            <p:nvPr/>
          </p:nvPicPr>
          <p:blipFill>
            <a:blip r:embed="rId2"/>
            <a:srcRect l="27630"/>
            <a:stretch>
              <a:fillRect/>
            </a:stretch>
          </p:blipFill>
          <p:spPr>
            <a:xfrm rot="10800000">
              <a:off x="4304849" y="720955"/>
              <a:ext cx="20114295" cy="13021637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332" name="pasted-image.pdf"/>
            <p:cNvPicPr>
              <a:picLocks noChangeAspect="1"/>
            </p:cNvPicPr>
            <p:nvPr/>
          </p:nvPicPr>
          <p:blipFill>
            <a:blip r:embed="rId2"/>
            <a:srcRect t="33454" r="50402"/>
            <a:stretch>
              <a:fillRect/>
            </a:stretch>
          </p:blipFill>
          <p:spPr>
            <a:xfrm rot="10800000">
              <a:off x="-4557" y="6312722"/>
              <a:ext cx="11825051" cy="743334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33" name="Shape 333"/>
            <p:cNvSpPr/>
            <p:nvPr/>
          </p:nvSpPr>
          <p:spPr>
            <a:xfrm>
              <a:off x="-36937" y="12049959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4" name="Shape 334"/>
            <p:cNvSpPr/>
            <p:nvPr/>
          </p:nvSpPr>
          <p:spPr>
            <a:xfrm>
              <a:off x="975503" y="891390"/>
              <a:ext cx="3253868" cy="4778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/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Design.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Think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Make.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Break. 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Repeat.</a:t>
              </a:r>
            </a:p>
          </p:txBody>
        </p:sp>
        <p:sp>
          <p:nvSpPr>
            <p:cNvPr id="335" name="Shape 335"/>
            <p:cNvSpPr/>
            <p:nvPr/>
          </p:nvSpPr>
          <p:spPr>
            <a:xfrm>
              <a:off x="8634748" y="2755150"/>
              <a:ext cx="14424722" cy="260648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This work is licensed under a Creative Commons Attribution-</a:t>
              </a:r>
              <a:r>
                <a:rPr dirty="0" err="1"/>
                <a:t>NonCommercial</a:t>
              </a:r>
              <a:r>
                <a:rPr dirty="0"/>
                <a:t>-</a:t>
              </a:r>
              <a:r>
                <a:rPr dirty="0" err="1"/>
                <a:t>ShareAlike</a:t>
              </a:r>
              <a:r>
                <a:rPr dirty="0"/>
                <a:t> 4.0 International License. Designed by the authors of “Design. Think. Make. Break. Repeat. A Handbook of Methods” (BIS Publishers).</a:t>
              </a:r>
            </a:p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u="sng" dirty="0">
                  <a:solidFill>
                    <a:schemeClr val="bg1"/>
                  </a:solidFill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www.designthinkmakebreakrepeat.com</a:t>
              </a:r>
            </a:p>
          </p:txBody>
        </p:sp>
        <p:sp>
          <p:nvSpPr>
            <p:cNvPr id="336" name="Shape 336"/>
            <p:cNvSpPr/>
            <p:nvPr/>
          </p:nvSpPr>
          <p:spPr>
            <a:xfrm>
              <a:off x="746861" y="6774665"/>
              <a:ext cx="23078331" cy="4727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How to use these slides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These companion slides for the published book “Design Think Make Break Repeat: A Handbook of Methods”, support facilitation of the published exercises during workshops, tutorials or other guided design sessions. 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endParaRPr/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rPr b="1">
                  <a:latin typeface="Montserrat-BoldItalic"/>
                  <a:ea typeface="Montserrat-BoldItalic"/>
                  <a:cs typeface="Montserrat-BoldItalic"/>
                  <a:sym typeface="Montserrat-BoldItalic"/>
                </a:rPr>
                <a:t>Slide 1: Title.</a:t>
              </a:r>
              <a:r>
                <a:t> Introduce the method, using the description from the book.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2: Examples.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this slide to add your own images/examples of the method in use, or extra information.</a:t>
              </a:r>
              <a:r>
                <a:t>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3+: Steps.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one slide for each step of the method, to track timing and progress. The tip boxes can be used to offer extra guidance for specific steps, where needed.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4: Sharing.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Results of the exercise are shared and discussed, in an appropriate format.</a:t>
              </a:r>
            </a:p>
          </p:txBody>
        </p:sp>
        <p:sp>
          <p:nvSpPr>
            <p:cNvPr id="337" name="Shape 337"/>
            <p:cNvSpPr/>
            <p:nvPr/>
          </p:nvSpPr>
          <p:spPr>
            <a:xfrm>
              <a:off x="16322992" y="12661177"/>
              <a:ext cx="7541642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Slide design by: Hamish Henderson, Madeleine Borthwick</a:t>
              </a:r>
            </a:p>
          </p:txBody>
        </p:sp>
      </p:grp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51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FF7B209-2978-634B-B155-40FEC5F1736C}"/>
              </a:ext>
            </a:extLst>
          </p:cNvPr>
          <p:cNvGrpSpPr/>
          <p:nvPr/>
        </p:nvGrpSpPr>
        <p:grpSpPr>
          <a:xfrm>
            <a:off x="-254236" y="-375470"/>
            <a:ext cx="24118870" cy="13484323"/>
            <a:chOff x="-254236" y="-375470"/>
            <a:chExt cx="24118870" cy="13484323"/>
          </a:xfrm>
        </p:grpSpPr>
        <p:sp>
          <p:nvSpPr>
            <p:cNvPr id="132" name="Shape 132"/>
            <p:cNvSpPr/>
            <p:nvPr/>
          </p:nvSpPr>
          <p:spPr>
            <a:xfrm>
              <a:off x="5037" y="-375470"/>
              <a:ext cx="17893267" cy="5562601"/>
            </a:xfrm>
            <a:prstGeom prst="rect">
              <a:avLst/>
            </a:prstGeom>
            <a:solidFill>
              <a:srgbClr val="FFFFFF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33" name="Shape 133"/>
            <p:cNvSpPr/>
            <p:nvPr/>
          </p:nvSpPr>
          <p:spPr>
            <a:xfrm rot="5400000">
              <a:off x="16437433" y="1429342"/>
              <a:ext cx="5169185" cy="22824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DFFFD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4" name="Shape 134"/>
            <p:cNvSpPr/>
            <p:nvPr/>
          </p:nvSpPr>
          <p:spPr>
            <a:xfrm>
              <a:off x="-254236" y="108341"/>
              <a:ext cx="18096576" cy="492442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defRPr sz="15000" b="0" spc="-300">
                  <a:solidFill>
                    <a:srgbClr val="EE5150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Science Fiction</a:t>
              </a:r>
              <a:r>
                <a:rPr lang="en-AU" sz="16000" spc="-319" dirty="0"/>
                <a:t> 	</a:t>
              </a:r>
              <a:r>
                <a:rPr sz="16000" spc="-319" dirty="0"/>
                <a:t>Prototyping</a:t>
              </a:r>
            </a:p>
          </p:txBody>
        </p:sp>
        <p:sp>
          <p:nvSpPr>
            <p:cNvPr id="135" name="Shape 135"/>
            <p:cNvSpPr/>
            <p:nvPr/>
          </p:nvSpPr>
          <p:spPr>
            <a:xfrm>
              <a:off x="18745136" y="12661177"/>
              <a:ext cx="5119498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>
                  <a:solidFill>
                    <a:srgbClr val="FFFFFF"/>
                  </a:solidFill>
                </a:rPr>
                <a:t>Image Attribution: Lorum ipsum dolor</a:t>
              </a:r>
              <a:r>
                <a:t> </a:t>
              </a:r>
            </a:p>
          </p:txBody>
        </p:sp>
      </p:grpSp>
      <p:sp>
        <p:nvSpPr>
          <p:cNvPr id="136" name="Shape 136"/>
          <p:cNvSpPr/>
          <p:nvPr/>
        </p:nvSpPr>
        <p:spPr>
          <a:xfrm>
            <a:off x="688027" y="5976336"/>
            <a:ext cx="3419298" cy="981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457200">
              <a:lnSpc>
                <a:spcPts val="7500"/>
              </a:lnSpc>
              <a:defRPr sz="5400" b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r>
              <a:t>Example: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52" name="Shape 152"/>
          <p:cNvSpPr/>
          <p:nvPr/>
        </p:nvSpPr>
        <p:spPr>
          <a:xfrm>
            <a:off x="19369023" y="10470228"/>
            <a:ext cx="4937177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153" name="Shape 153"/>
          <p:cNvSpPr/>
          <p:nvPr/>
        </p:nvSpPr>
        <p:spPr>
          <a:xfrm>
            <a:off x="153602" y="11114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162" name="Shape 162"/>
          <p:cNvSpPr/>
          <p:nvPr/>
        </p:nvSpPr>
        <p:spPr>
          <a:xfrm>
            <a:off x="491318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163" name="Shape 163"/>
          <p:cNvSpPr/>
          <p:nvPr/>
        </p:nvSpPr>
        <p:spPr>
          <a:xfrm>
            <a:off x="8881209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64" name="Shape 164"/>
          <p:cNvSpPr/>
          <p:nvPr/>
        </p:nvSpPr>
        <p:spPr>
          <a:xfrm>
            <a:off x="12849235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8AFF003-6479-544C-B5E0-A977B4D41A50}"/>
              </a:ext>
            </a:extLst>
          </p:cNvPr>
          <p:cNvGrpSpPr/>
          <p:nvPr/>
        </p:nvGrpSpPr>
        <p:grpSpPr>
          <a:xfrm>
            <a:off x="-39958" y="-153911"/>
            <a:ext cx="24502917" cy="13415164"/>
            <a:chOff x="-39958" y="-153911"/>
            <a:chExt cx="24502917" cy="13415164"/>
          </a:xfrm>
        </p:grpSpPr>
        <p:pic>
          <p:nvPicPr>
            <p:cNvPr id="138" name="Science fiction prototyping.jpg"/>
            <p:cNvPicPr>
              <a:picLocks noChangeAspect="1"/>
            </p:cNvPicPr>
            <p:nvPr/>
          </p:nvPicPr>
          <p:blipFill>
            <a:blip r:embed="rId2"/>
            <a:srcRect t="27205" b="27205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39" name="Shape 139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0" name="Shape 140"/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1" name="Shape 141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114</a:t>
              </a:r>
            </a:p>
          </p:txBody>
        </p:sp>
        <p:sp>
          <p:nvSpPr>
            <p:cNvPr id="143" name="Shape 143"/>
            <p:cNvSpPr/>
            <p:nvPr/>
          </p:nvSpPr>
          <p:spPr>
            <a:xfrm>
              <a:off x="1372043" y="6614097"/>
              <a:ext cx="21354888" cy="1133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develop a narrative science fiction prototype using the provided template (p.185). Focus on your design problem, or choose the ‘Autonomous Vehicles’ brief (p140).</a:t>
              </a:r>
            </a:p>
          </p:txBody>
        </p:sp>
        <p:sp>
          <p:nvSpPr>
            <p:cNvPr id="144" name="Shape 144"/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>
              <a:off x="20913150" y="3770358"/>
              <a:ext cx="3308732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 P</a:t>
              </a: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en, paper</a:t>
              </a:r>
            </a:p>
          </p:txBody>
        </p:sp>
        <p:sp>
          <p:nvSpPr>
            <p:cNvPr id="147" name="Shape 147"/>
            <p:cNvSpPr/>
            <p:nvPr/>
          </p:nvSpPr>
          <p:spPr>
            <a:xfrm>
              <a:off x="2347767" y="9714355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49" name="Shape 149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150" name="Shape 150"/>
            <p:cNvSpPr/>
            <p:nvPr/>
          </p:nvSpPr>
          <p:spPr>
            <a:xfrm>
              <a:off x="13382290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54" name="Shape 154"/>
            <p:cNvSpPr/>
            <p:nvPr/>
          </p:nvSpPr>
          <p:spPr>
            <a:xfrm>
              <a:off x="-6795" y="632249"/>
              <a:ext cx="15465404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 rot="5400000">
              <a:off x="14932590" y="1157410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56" name="Shape 156"/>
            <p:cNvSpPr/>
            <p:nvPr/>
          </p:nvSpPr>
          <p:spPr>
            <a:xfrm>
              <a:off x="667977" y="-153911"/>
              <a:ext cx="15385148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Science Fiction</a:t>
              </a:r>
            </a:p>
          </p:txBody>
        </p:sp>
        <p:sp>
          <p:nvSpPr>
            <p:cNvPr id="157" name="Shape 157"/>
            <p:cNvSpPr/>
            <p:nvPr/>
          </p:nvSpPr>
          <p:spPr>
            <a:xfrm>
              <a:off x="-39958" y="3219466"/>
              <a:ext cx="16150607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58" name="Shape 158"/>
            <p:cNvSpPr/>
            <p:nvPr/>
          </p:nvSpPr>
          <p:spPr>
            <a:xfrm rot="5400000">
              <a:off x="15580800" y="3750134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59" name="Shape 159"/>
            <p:cNvSpPr/>
            <p:nvPr/>
          </p:nvSpPr>
          <p:spPr>
            <a:xfrm>
              <a:off x="630592" y="2475397"/>
              <a:ext cx="17024872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Prototyping</a:t>
              </a:r>
            </a:p>
          </p:txBody>
        </p:sp>
        <p:sp>
          <p:nvSpPr>
            <p:cNvPr id="160" name="Shape 160"/>
            <p:cNvSpPr/>
            <p:nvPr/>
          </p:nvSpPr>
          <p:spPr>
            <a:xfrm>
              <a:off x="5446239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61" name="Shape 161"/>
            <p:cNvSpPr/>
            <p:nvPr/>
          </p:nvSpPr>
          <p:spPr>
            <a:xfrm>
              <a:off x="9414264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65" name="Shape 165"/>
            <p:cNvSpPr/>
            <p:nvPr/>
          </p:nvSpPr>
          <p:spPr>
            <a:xfrm>
              <a:off x="16476662" y="12508777"/>
              <a:ext cx="7387972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Canadian Film Centre,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https://www.flickr.com/photos/cfccreates/10578806904/ </a:t>
              </a:r>
            </a:p>
          </p:txBody>
        </p:sp>
        <p:sp>
          <p:nvSpPr>
            <p:cNvPr id="166" name="Shape 166"/>
            <p:cNvSpPr/>
            <p:nvPr/>
          </p:nvSpPr>
          <p:spPr>
            <a:xfrm>
              <a:off x="1735031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</p:grpSp>
      <p:sp>
        <p:nvSpPr>
          <p:cNvPr id="167" name="Shape 167"/>
          <p:cNvSpPr/>
          <p:nvPr/>
        </p:nvSpPr>
        <p:spPr>
          <a:xfrm>
            <a:off x="16817260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83" name="Shape 183"/>
          <p:cNvSpPr/>
          <p:nvPr/>
        </p:nvSpPr>
        <p:spPr>
          <a:xfrm>
            <a:off x="19369023" y="10470228"/>
            <a:ext cx="4937177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184" name="Shape 184"/>
          <p:cNvSpPr/>
          <p:nvPr/>
        </p:nvSpPr>
        <p:spPr>
          <a:xfrm>
            <a:off x="4121628" y="11114347"/>
            <a:ext cx="3687763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193" name="Shape 193"/>
          <p:cNvSpPr/>
          <p:nvPr/>
        </p:nvSpPr>
        <p:spPr>
          <a:xfrm>
            <a:off x="491318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194" name="Shape 194"/>
          <p:cNvSpPr/>
          <p:nvPr/>
        </p:nvSpPr>
        <p:spPr>
          <a:xfrm>
            <a:off x="8881209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95" name="Shape 195"/>
          <p:cNvSpPr/>
          <p:nvPr/>
        </p:nvSpPr>
        <p:spPr>
          <a:xfrm>
            <a:off x="12849235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98" name="Shape 198"/>
          <p:cNvSpPr/>
          <p:nvPr/>
        </p:nvSpPr>
        <p:spPr>
          <a:xfrm>
            <a:off x="16817260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28073A2-7F55-844C-B14A-4E2758891D0C}"/>
              </a:ext>
            </a:extLst>
          </p:cNvPr>
          <p:cNvGrpSpPr/>
          <p:nvPr/>
        </p:nvGrpSpPr>
        <p:grpSpPr>
          <a:xfrm>
            <a:off x="-39958" y="-153911"/>
            <a:ext cx="24502917" cy="13415164"/>
            <a:chOff x="-39958" y="-153911"/>
            <a:chExt cx="24502917" cy="13415164"/>
          </a:xfrm>
        </p:grpSpPr>
        <p:pic>
          <p:nvPicPr>
            <p:cNvPr id="169" name="Science fiction prototyping.jpg"/>
            <p:cNvPicPr>
              <a:picLocks noChangeAspect="1"/>
            </p:cNvPicPr>
            <p:nvPr/>
          </p:nvPicPr>
          <p:blipFill>
            <a:blip r:embed="rId2"/>
            <a:srcRect t="27205" b="27205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70" name="Shape 170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2" name="Shape 172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4" name="Shape 174"/>
            <p:cNvSpPr/>
            <p:nvPr/>
          </p:nvSpPr>
          <p:spPr>
            <a:xfrm>
              <a:off x="1372043" y="6614097"/>
              <a:ext cx="21354888" cy="1133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develop a narrative science fiction prototype using the provided template (p.185). Focus on your design problem, or choose the ‘Autonomous Vehicles’ brief (p140).</a:t>
              </a:r>
            </a:p>
          </p:txBody>
        </p:sp>
        <p:sp>
          <p:nvSpPr>
            <p:cNvPr id="176" name="Shape 176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77" name="Shape 177"/>
            <p:cNvSpPr/>
            <p:nvPr/>
          </p:nvSpPr>
          <p:spPr>
            <a:xfrm>
              <a:off x="20913150" y="3770358"/>
              <a:ext cx="3308732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 P</a:t>
              </a: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en, paper</a:t>
              </a:r>
            </a:p>
          </p:txBody>
        </p:sp>
        <p:sp>
          <p:nvSpPr>
            <p:cNvPr id="178" name="Shape 178"/>
            <p:cNvSpPr/>
            <p:nvPr/>
          </p:nvSpPr>
          <p:spPr>
            <a:xfrm>
              <a:off x="2347767" y="9714355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9" name="Shape 179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80" name="Shape 180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181" name="Shape 181"/>
            <p:cNvSpPr/>
            <p:nvPr/>
          </p:nvSpPr>
          <p:spPr>
            <a:xfrm>
              <a:off x="13382290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85" name="Shape 185"/>
            <p:cNvSpPr/>
            <p:nvPr/>
          </p:nvSpPr>
          <p:spPr>
            <a:xfrm>
              <a:off x="-6795" y="632249"/>
              <a:ext cx="15465404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86" name="Shape 186"/>
            <p:cNvSpPr/>
            <p:nvPr/>
          </p:nvSpPr>
          <p:spPr>
            <a:xfrm rot="5400000">
              <a:off x="14932590" y="1157410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88" name="Shape 188"/>
            <p:cNvSpPr/>
            <p:nvPr/>
          </p:nvSpPr>
          <p:spPr>
            <a:xfrm>
              <a:off x="-39958" y="3219466"/>
              <a:ext cx="16150607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91" name="Shape 191"/>
            <p:cNvSpPr/>
            <p:nvPr/>
          </p:nvSpPr>
          <p:spPr>
            <a:xfrm>
              <a:off x="5446239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92" name="Shape 192"/>
            <p:cNvSpPr/>
            <p:nvPr/>
          </p:nvSpPr>
          <p:spPr>
            <a:xfrm>
              <a:off x="9414264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96" name="Shape 196"/>
            <p:cNvSpPr/>
            <p:nvPr/>
          </p:nvSpPr>
          <p:spPr>
            <a:xfrm>
              <a:off x="16476662" y="12508777"/>
              <a:ext cx="7387972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Canadian Film Centre,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https://www.flickr.com/photos/cfccreates/10578806904/ </a:t>
              </a:r>
            </a:p>
          </p:txBody>
        </p:sp>
        <p:sp>
          <p:nvSpPr>
            <p:cNvPr id="197" name="Shape 197"/>
            <p:cNvSpPr/>
            <p:nvPr/>
          </p:nvSpPr>
          <p:spPr>
            <a:xfrm>
              <a:off x="1735031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32" name="Shape 140">
              <a:extLst>
                <a:ext uri="{FF2B5EF4-FFF2-40B4-BE49-F238E27FC236}">
                  <a16:creationId xmlns:a16="http://schemas.microsoft.com/office/drawing/2014/main" id="{4A0085E9-2DE5-624B-B5BA-E4A203896696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" name="Shape 142">
              <a:extLst>
                <a:ext uri="{FF2B5EF4-FFF2-40B4-BE49-F238E27FC236}">
                  <a16:creationId xmlns:a16="http://schemas.microsoft.com/office/drawing/2014/main" id="{A6311E76-B8F1-0C42-8650-102A3D4B15C3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114</a:t>
              </a:r>
            </a:p>
          </p:txBody>
        </p:sp>
        <p:sp>
          <p:nvSpPr>
            <p:cNvPr id="34" name="Shape 144">
              <a:extLst>
                <a:ext uri="{FF2B5EF4-FFF2-40B4-BE49-F238E27FC236}">
                  <a16:creationId xmlns:a16="http://schemas.microsoft.com/office/drawing/2014/main" id="{C37ADBCF-1924-A442-90DB-C66BF39872BC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" name="Shape 156">
              <a:extLst>
                <a:ext uri="{FF2B5EF4-FFF2-40B4-BE49-F238E27FC236}">
                  <a16:creationId xmlns:a16="http://schemas.microsoft.com/office/drawing/2014/main" id="{967D850E-A435-854D-A6CC-3DFADAC01500}"/>
                </a:ext>
              </a:extLst>
            </p:cNvPr>
            <p:cNvSpPr/>
            <p:nvPr/>
          </p:nvSpPr>
          <p:spPr>
            <a:xfrm>
              <a:off x="667977" y="-153911"/>
              <a:ext cx="15385148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Science Fiction</a:t>
              </a:r>
            </a:p>
          </p:txBody>
        </p:sp>
        <p:sp>
          <p:nvSpPr>
            <p:cNvPr id="36" name="Shape 158">
              <a:extLst>
                <a:ext uri="{FF2B5EF4-FFF2-40B4-BE49-F238E27FC236}">
                  <a16:creationId xmlns:a16="http://schemas.microsoft.com/office/drawing/2014/main" id="{3678761A-4E14-874E-B592-AF5A3EF24829}"/>
                </a:ext>
              </a:extLst>
            </p:cNvPr>
            <p:cNvSpPr/>
            <p:nvPr/>
          </p:nvSpPr>
          <p:spPr>
            <a:xfrm rot="5400000">
              <a:off x="15580800" y="3750134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" name="Shape 159">
              <a:extLst>
                <a:ext uri="{FF2B5EF4-FFF2-40B4-BE49-F238E27FC236}">
                  <a16:creationId xmlns:a16="http://schemas.microsoft.com/office/drawing/2014/main" id="{1433DEC2-51B5-A94F-AA90-C6E8FEA7195A}"/>
                </a:ext>
              </a:extLst>
            </p:cNvPr>
            <p:cNvSpPr/>
            <p:nvPr/>
          </p:nvSpPr>
          <p:spPr>
            <a:xfrm>
              <a:off x="630592" y="2475397"/>
              <a:ext cx="17024872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Prototyping</a:t>
              </a:r>
            </a:p>
          </p:txBody>
        </p:sp>
      </p:grp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14" name="Shape 214"/>
          <p:cNvSpPr/>
          <p:nvPr/>
        </p:nvSpPr>
        <p:spPr>
          <a:xfrm>
            <a:off x="19369023" y="10470228"/>
            <a:ext cx="4937177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215" name="Shape 215"/>
          <p:cNvSpPr/>
          <p:nvPr/>
        </p:nvSpPr>
        <p:spPr>
          <a:xfrm>
            <a:off x="8089653" y="11114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224" name="Shape 224"/>
          <p:cNvSpPr/>
          <p:nvPr/>
        </p:nvSpPr>
        <p:spPr>
          <a:xfrm>
            <a:off x="491318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25" name="Shape 225"/>
          <p:cNvSpPr/>
          <p:nvPr/>
        </p:nvSpPr>
        <p:spPr>
          <a:xfrm>
            <a:off x="8881209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26" name="Shape 226"/>
          <p:cNvSpPr/>
          <p:nvPr/>
        </p:nvSpPr>
        <p:spPr>
          <a:xfrm>
            <a:off x="12849235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29" name="Shape 229"/>
          <p:cNvSpPr/>
          <p:nvPr/>
        </p:nvSpPr>
        <p:spPr>
          <a:xfrm>
            <a:off x="16817260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B6769F8-57FA-1E41-B630-CAC8766977F3}"/>
              </a:ext>
            </a:extLst>
          </p:cNvPr>
          <p:cNvGrpSpPr/>
          <p:nvPr/>
        </p:nvGrpSpPr>
        <p:grpSpPr>
          <a:xfrm>
            <a:off x="-39958" y="-153911"/>
            <a:ext cx="24502917" cy="13415164"/>
            <a:chOff x="-39958" y="-153911"/>
            <a:chExt cx="24502917" cy="13415164"/>
          </a:xfrm>
        </p:grpSpPr>
        <p:pic>
          <p:nvPicPr>
            <p:cNvPr id="200" name="Science fiction prototyping.jpg"/>
            <p:cNvPicPr>
              <a:picLocks noChangeAspect="1"/>
            </p:cNvPicPr>
            <p:nvPr/>
          </p:nvPicPr>
          <p:blipFill>
            <a:blip r:embed="rId2"/>
            <a:srcRect t="27205" b="27205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01" name="Shape 201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3" name="Shape 203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5" name="Shape 205"/>
            <p:cNvSpPr/>
            <p:nvPr/>
          </p:nvSpPr>
          <p:spPr>
            <a:xfrm>
              <a:off x="1372043" y="6614097"/>
              <a:ext cx="21354888" cy="1133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develop a narrative science fiction prototype using the provided template (p.185). Focus on your design problem, or choose the ‘Autonomous Vehicles’ brief (p140).</a:t>
              </a:r>
            </a:p>
          </p:txBody>
        </p:sp>
        <p:sp>
          <p:nvSpPr>
            <p:cNvPr id="207" name="Shape 207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08" name="Shape 208"/>
            <p:cNvSpPr/>
            <p:nvPr/>
          </p:nvSpPr>
          <p:spPr>
            <a:xfrm>
              <a:off x="20913150" y="3770358"/>
              <a:ext cx="3308732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 P</a:t>
              </a: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en, paper</a:t>
              </a:r>
            </a:p>
          </p:txBody>
        </p:sp>
        <p:sp>
          <p:nvSpPr>
            <p:cNvPr id="209" name="Shape 209"/>
            <p:cNvSpPr/>
            <p:nvPr/>
          </p:nvSpPr>
          <p:spPr>
            <a:xfrm>
              <a:off x="2347767" y="9714355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10" name="Shape 210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11" name="Shape 211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12" name="Shape 212"/>
            <p:cNvSpPr/>
            <p:nvPr/>
          </p:nvSpPr>
          <p:spPr>
            <a:xfrm>
              <a:off x="13382290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16" name="Shape 216"/>
            <p:cNvSpPr/>
            <p:nvPr/>
          </p:nvSpPr>
          <p:spPr>
            <a:xfrm>
              <a:off x="-6795" y="632249"/>
              <a:ext cx="15465404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17" name="Shape 217"/>
            <p:cNvSpPr/>
            <p:nvPr/>
          </p:nvSpPr>
          <p:spPr>
            <a:xfrm rot="5400000">
              <a:off x="14932590" y="1157410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19" name="Shape 219"/>
            <p:cNvSpPr/>
            <p:nvPr/>
          </p:nvSpPr>
          <p:spPr>
            <a:xfrm>
              <a:off x="-39958" y="3219466"/>
              <a:ext cx="16150607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22" name="Shape 222"/>
            <p:cNvSpPr/>
            <p:nvPr/>
          </p:nvSpPr>
          <p:spPr>
            <a:xfrm>
              <a:off x="5446239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23" name="Shape 223"/>
            <p:cNvSpPr/>
            <p:nvPr/>
          </p:nvSpPr>
          <p:spPr>
            <a:xfrm>
              <a:off x="9414264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27" name="Shape 227"/>
            <p:cNvSpPr/>
            <p:nvPr/>
          </p:nvSpPr>
          <p:spPr>
            <a:xfrm>
              <a:off x="16476662" y="12508777"/>
              <a:ext cx="7387972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Canadian Film Centre,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https://www.flickr.com/photos/cfccreates/10578806904/ </a:t>
              </a:r>
            </a:p>
          </p:txBody>
        </p:sp>
        <p:sp>
          <p:nvSpPr>
            <p:cNvPr id="228" name="Shape 228"/>
            <p:cNvSpPr/>
            <p:nvPr/>
          </p:nvSpPr>
          <p:spPr>
            <a:xfrm>
              <a:off x="1735031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32" name="Shape 140">
              <a:extLst>
                <a:ext uri="{FF2B5EF4-FFF2-40B4-BE49-F238E27FC236}">
                  <a16:creationId xmlns:a16="http://schemas.microsoft.com/office/drawing/2014/main" id="{22953899-E575-1C47-8095-5CF294AB1F85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" name="Shape 142">
              <a:extLst>
                <a:ext uri="{FF2B5EF4-FFF2-40B4-BE49-F238E27FC236}">
                  <a16:creationId xmlns:a16="http://schemas.microsoft.com/office/drawing/2014/main" id="{B6CCFC41-FFBC-A748-9B2A-76957BFA6EC9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114</a:t>
              </a:r>
            </a:p>
          </p:txBody>
        </p:sp>
        <p:sp>
          <p:nvSpPr>
            <p:cNvPr id="34" name="Shape 144">
              <a:extLst>
                <a:ext uri="{FF2B5EF4-FFF2-40B4-BE49-F238E27FC236}">
                  <a16:creationId xmlns:a16="http://schemas.microsoft.com/office/drawing/2014/main" id="{53342674-634E-7249-84FC-482F90DC52D1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" name="Shape 156">
              <a:extLst>
                <a:ext uri="{FF2B5EF4-FFF2-40B4-BE49-F238E27FC236}">
                  <a16:creationId xmlns:a16="http://schemas.microsoft.com/office/drawing/2014/main" id="{EAFAF3A9-0303-7D41-A428-B7DC1DCF5165}"/>
                </a:ext>
              </a:extLst>
            </p:cNvPr>
            <p:cNvSpPr/>
            <p:nvPr/>
          </p:nvSpPr>
          <p:spPr>
            <a:xfrm>
              <a:off x="667977" y="-153911"/>
              <a:ext cx="15385148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Science Fiction</a:t>
              </a:r>
            </a:p>
          </p:txBody>
        </p:sp>
        <p:sp>
          <p:nvSpPr>
            <p:cNvPr id="36" name="Shape 158">
              <a:extLst>
                <a:ext uri="{FF2B5EF4-FFF2-40B4-BE49-F238E27FC236}">
                  <a16:creationId xmlns:a16="http://schemas.microsoft.com/office/drawing/2014/main" id="{4C07D87D-CCDC-9043-8F7E-44BAF78819D4}"/>
                </a:ext>
              </a:extLst>
            </p:cNvPr>
            <p:cNvSpPr/>
            <p:nvPr/>
          </p:nvSpPr>
          <p:spPr>
            <a:xfrm rot="5400000">
              <a:off x="15580800" y="3750134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" name="Shape 159">
              <a:extLst>
                <a:ext uri="{FF2B5EF4-FFF2-40B4-BE49-F238E27FC236}">
                  <a16:creationId xmlns:a16="http://schemas.microsoft.com/office/drawing/2014/main" id="{008A47DB-C546-734D-B4DD-49D0F2E1600E}"/>
                </a:ext>
              </a:extLst>
            </p:cNvPr>
            <p:cNvSpPr/>
            <p:nvPr/>
          </p:nvSpPr>
          <p:spPr>
            <a:xfrm>
              <a:off x="630592" y="2475397"/>
              <a:ext cx="17024872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Prototyping</a:t>
              </a:r>
            </a:p>
          </p:txBody>
        </p:sp>
      </p:grp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45" name="Shape 245"/>
          <p:cNvSpPr/>
          <p:nvPr/>
        </p:nvSpPr>
        <p:spPr>
          <a:xfrm>
            <a:off x="19369023" y="10470228"/>
            <a:ext cx="4937177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246" name="Shape 246"/>
          <p:cNvSpPr/>
          <p:nvPr/>
        </p:nvSpPr>
        <p:spPr>
          <a:xfrm>
            <a:off x="12057678" y="11114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255" name="Shape 255"/>
          <p:cNvSpPr/>
          <p:nvPr/>
        </p:nvSpPr>
        <p:spPr>
          <a:xfrm>
            <a:off x="491318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56" name="Shape 256"/>
          <p:cNvSpPr/>
          <p:nvPr/>
        </p:nvSpPr>
        <p:spPr>
          <a:xfrm>
            <a:off x="8881209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57" name="Shape 257"/>
          <p:cNvSpPr/>
          <p:nvPr/>
        </p:nvSpPr>
        <p:spPr>
          <a:xfrm>
            <a:off x="12849235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60" name="Shape 260"/>
          <p:cNvSpPr/>
          <p:nvPr/>
        </p:nvSpPr>
        <p:spPr>
          <a:xfrm>
            <a:off x="16817260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AE645B9-A04B-4848-9EED-1EA619B9FA83}"/>
              </a:ext>
            </a:extLst>
          </p:cNvPr>
          <p:cNvGrpSpPr/>
          <p:nvPr/>
        </p:nvGrpSpPr>
        <p:grpSpPr>
          <a:xfrm>
            <a:off x="-39958" y="-153911"/>
            <a:ext cx="24502917" cy="13415164"/>
            <a:chOff x="-39958" y="-153911"/>
            <a:chExt cx="24502917" cy="13415164"/>
          </a:xfrm>
        </p:grpSpPr>
        <p:pic>
          <p:nvPicPr>
            <p:cNvPr id="231" name="Science fiction prototyping.jpg"/>
            <p:cNvPicPr>
              <a:picLocks noChangeAspect="1"/>
            </p:cNvPicPr>
            <p:nvPr/>
          </p:nvPicPr>
          <p:blipFill>
            <a:blip r:embed="rId2"/>
            <a:srcRect t="27205" b="27205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32" name="Shape 232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4" name="Shape 234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6" name="Shape 236"/>
            <p:cNvSpPr/>
            <p:nvPr/>
          </p:nvSpPr>
          <p:spPr>
            <a:xfrm>
              <a:off x="1372043" y="6614097"/>
              <a:ext cx="21354888" cy="1133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develop a narrative science fiction prototype using the provided template (p.185). Focus on your design problem, or choose the ‘Autonomous Vehicles’ brief (p140).</a:t>
              </a:r>
            </a:p>
          </p:txBody>
        </p:sp>
        <p:sp>
          <p:nvSpPr>
            <p:cNvPr id="238" name="Shape 238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39" name="Shape 239"/>
            <p:cNvSpPr/>
            <p:nvPr/>
          </p:nvSpPr>
          <p:spPr>
            <a:xfrm>
              <a:off x="20913150" y="3770358"/>
              <a:ext cx="3308732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 P</a:t>
              </a: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en, paper</a:t>
              </a:r>
            </a:p>
          </p:txBody>
        </p:sp>
        <p:sp>
          <p:nvSpPr>
            <p:cNvPr id="240" name="Shape 240"/>
            <p:cNvSpPr/>
            <p:nvPr/>
          </p:nvSpPr>
          <p:spPr>
            <a:xfrm>
              <a:off x="2347767" y="9714355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41" name="Shape 241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42" name="Shape 242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43" name="Shape 243"/>
            <p:cNvSpPr/>
            <p:nvPr/>
          </p:nvSpPr>
          <p:spPr>
            <a:xfrm>
              <a:off x="13382290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47" name="Shape 247"/>
            <p:cNvSpPr/>
            <p:nvPr/>
          </p:nvSpPr>
          <p:spPr>
            <a:xfrm>
              <a:off x="-6795" y="632249"/>
              <a:ext cx="15465404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48" name="Shape 248"/>
            <p:cNvSpPr/>
            <p:nvPr/>
          </p:nvSpPr>
          <p:spPr>
            <a:xfrm rot="5400000">
              <a:off x="14932590" y="1157410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0" name="Shape 250"/>
            <p:cNvSpPr/>
            <p:nvPr/>
          </p:nvSpPr>
          <p:spPr>
            <a:xfrm>
              <a:off x="-39958" y="3219466"/>
              <a:ext cx="16150607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53" name="Shape 253"/>
            <p:cNvSpPr/>
            <p:nvPr/>
          </p:nvSpPr>
          <p:spPr>
            <a:xfrm>
              <a:off x="5446239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54" name="Shape 254"/>
            <p:cNvSpPr/>
            <p:nvPr/>
          </p:nvSpPr>
          <p:spPr>
            <a:xfrm>
              <a:off x="9414264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58" name="Shape 258"/>
            <p:cNvSpPr/>
            <p:nvPr/>
          </p:nvSpPr>
          <p:spPr>
            <a:xfrm>
              <a:off x="16476662" y="12508777"/>
              <a:ext cx="7387972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Canadian Film Centre,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https://www.flickr.com/photos/cfccreates/10578806904/ </a:t>
              </a:r>
            </a:p>
          </p:txBody>
        </p:sp>
        <p:sp>
          <p:nvSpPr>
            <p:cNvPr id="259" name="Shape 259"/>
            <p:cNvSpPr/>
            <p:nvPr/>
          </p:nvSpPr>
          <p:spPr>
            <a:xfrm>
              <a:off x="1735031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32" name="Shape 140">
              <a:extLst>
                <a:ext uri="{FF2B5EF4-FFF2-40B4-BE49-F238E27FC236}">
                  <a16:creationId xmlns:a16="http://schemas.microsoft.com/office/drawing/2014/main" id="{11E14891-B79A-534F-85F8-D4C1B9DEA764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" name="Shape 142">
              <a:extLst>
                <a:ext uri="{FF2B5EF4-FFF2-40B4-BE49-F238E27FC236}">
                  <a16:creationId xmlns:a16="http://schemas.microsoft.com/office/drawing/2014/main" id="{96CEC379-896C-5C46-83EE-05926525942F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114</a:t>
              </a:r>
            </a:p>
          </p:txBody>
        </p:sp>
        <p:sp>
          <p:nvSpPr>
            <p:cNvPr id="34" name="Shape 144">
              <a:extLst>
                <a:ext uri="{FF2B5EF4-FFF2-40B4-BE49-F238E27FC236}">
                  <a16:creationId xmlns:a16="http://schemas.microsoft.com/office/drawing/2014/main" id="{CCD72DD3-6680-B242-8399-0B06DAB3687E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" name="Shape 156">
              <a:extLst>
                <a:ext uri="{FF2B5EF4-FFF2-40B4-BE49-F238E27FC236}">
                  <a16:creationId xmlns:a16="http://schemas.microsoft.com/office/drawing/2014/main" id="{3B9F7166-9D72-5B47-9024-C1F95DE3E322}"/>
                </a:ext>
              </a:extLst>
            </p:cNvPr>
            <p:cNvSpPr/>
            <p:nvPr/>
          </p:nvSpPr>
          <p:spPr>
            <a:xfrm>
              <a:off x="667977" y="-153911"/>
              <a:ext cx="15385148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Science Fiction</a:t>
              </a:r>
            </a:p>
          </p:txBody>
        </p:sp>
        <p:sp>
          <p:nvSpPr>
            <p:cNvPr id="36" name="Shape 158">
              <a:extLst>
                <a:ext uri="{FF2B5EF4-FFF2-40B4-BE49-F238E27FC236}">
                  <a16:creationId xmlns:a16="http://schemas.microsoft.com/office/drawing/2014/main" id="{A053135B-018C-6F4E-85DD-E0F891B07C50}"/>
                </a:ext>
              </a:extLst>
            </p:cNvPr>
            <p:cNvSpPr/>
            <p:nvPr/>
          </p:nvSpPr>
          <p:spPr>
            <a:xfrm rot="5400000">
              <a:off x="15580800" y="3750134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" name="Shape 159">
              <a:extLst>
                <a:ext uri="{FF2B5EF4-FFF2-40B4-BE49-F238E27FC236}">
                  <a16:creationId xmlns:a16="http://schemas.microsoft.com/office/drawing/2014/main" id="{298C73F5-D996-9B4B-9613-2727994CE721}"/>
                </a:ext>
              </a:extLst>
            </p:cNvPr>
            <p:cNvSpPr/>
            <p:nvPr/>
          </p:nvSpPr>
          <p:spPr>
            <a:xfrm>
              <a:off x="630592" y="2475397"/>
              <a:ext cx="17024872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Prototyping</a:t>
              </a:r>
            </a:p>
          </p:txBody>
        </p:sp>
      </p:grp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76" name="Shape 276"/>
          <p:cNvSpPr/>
          <p:nvPr/>
        </p:nvSpPr>
        <p:spPr>
          <a:xfrm>
            <a:off x="19369023" y="10470228"/>
            <a:ext cx="4937177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285" name="Shape 285"/>
          <p:cNvSpPr/>
          <p:nvPr/>
        </p:nvSpPr>
        <p:spPr>
          <a:xfrm>
            <a:off x="491318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86" name="Shape 286"/>
          <p:cNvSpPr/>
          <p:nvPr/>
        </p:nvSpPr>
        <p:spPr>
          <a:xfrm>
            <a:off x="8881209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87" name="Shape 287"/>
          <p:cNvSpPr/>
          <p:nvPr/>
        </p:nvSpPr>
        <p:spPr>
          <a:xfrm>
            <a:off x="12849235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90" name="Shape 290"/>
          <p:cNvSpPr/>
          <p:nvPr/>
        </p:nvSpPr>
        <p:spPr>
          <a:xfrm>
            <a:off x="16817260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E27FF59-04F3-9148-B536-A0F304CD87D5}"/>
              </a:ext>
            </a:extLst>
          </p:cNvPr>
          <p:cNvGrpSpPr/>
          <p:nvPr/>
        </p:nvGrpSpPr>
        <p:grpSpPr>
          <a:xfrm>
            <a:off x="-39958" y="-153911"/>
            <a:ext cx="24502917" cy="13415164"/>
            <a:chOff x="-39958" y="-153911"/>
            <a:chExt cx="24502917" cy="13415164"/>
          </a:xfrm>
        </p:grpSpPr>
        <p:pic>
          <p:nvPicPr>
            <p:cNvPr id="262" name="Science fiction prototyping.jpg"/>
            <p:cNvPicPr>
              <a:picLocks noChangeAspect="1"/>
            </p:cNvPicPr>
            <p:nvPr/>
          </p:nvPicPr>
          <p:blipFill>
            <a:blip r:embed="rId2"/>
            <a:srcRect t="27205" b="27205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63" name="Shape 263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65" name="Shape 265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67" name="Shape 267"/>
            <p:cNvSpPr/>
            <p:nvPr/>
          </p:nvSpPr>
          <p:spPr>
            <a:xfrm>
              <a:off x="1372043" y="6614097"/>
              <a:ext cx="21354888" cy="1133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develop a narrative science fiction prototype using the provided template (p.185). Focus on your design problem, or choose the ‘Autonomous Vehicles’ brief (p140).</a:t>
              </a:r>
            </a:p>
          </p:txBody>
        </p:sp>
        <p:sp>
          <p:nvSpPr>
            <p:cNvPr id="269" name="Shape 269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70" name="Shape 270"/>
            <p:cNvSpPr/>
            <p:nvPr/>
          </p:nvSpPr>
          <p:spPr>
            <a:xfrm>
              <a:off x="20913150" y="3770358"/>
              <a:ext cx="3308732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 P</a:t>
              </a: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en, paper</a:t>
              </a:r>
            </a:p>
          </p:txBody>
        </p:sp>
        <p:sp>
          <p:nvSpPr>
            <p:cNvPr id="271" name="Shape 271"/>
            <p:cNvSpPr/>
            <p:nvPr/>
          </p:nvSpPr>
          <p:spPr>
            <a:xfrm>
              <a:off x="2347767" y="9714355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72" name="Shape 272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73" name="Shape 273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74" name="Shape 274"/>
            <p:cNvSpPr/>
            <p:nvPr/>
          </p:nvSpPr>
          <p:spPr>
            <a:xfrm>
              <a:off x="13382290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77" name="Shape 277"/>
            <p:cNvSpPr/>
            <p:nvPr/>
          </p:nvSpPr>
          <p:spPr>
            <a:xfrm>
              <a:off x="-6795" y="632249"/>
              <a:ext cx="15465404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78" name="Shape 278"/>
            <p:cNvSpPr/>
            <p:nvPr/>
          </p:nvSpPr>
          <p:spPr>
            <a:xfrm rot="5400000">
              <a:off x="14932590" y="1157410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0" name="Shape 280"/>
            <p:cNvSpPr/>
            <p:nvPr/>
          </p:nvSpPr>
          <p:spPr>
            <a:xfrm>
              <a:off x="-39958" y="3219466"/>
              <a:ext cx="16150607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83" name="Shape 283"/>
            <p:cNvSpPr/>
            <p:nvPr/>
          </p:nvSpPr>
          <p:spPr>
            <a:xfrm>
              <a:off x="5446239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84" name="Shape 284"/>
            <p:cNvSpPr/>
            <p:nvPr/>
          </p:nvSpPr>
          <p:spPr>
            <a:xfrm>
              <a:off x="9414264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88" name="Shape 288"/>
            <p:cNvSpPr/>
            <p:nvPr/>
          </p:nvSpPr>
          <p:spPr>
            <a:xfrm>
              <a:off x="16476662" y="12508777"/>
              <a:ext cx="7387972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Canadian Film Centre,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https://www.flickr.com/photos/cfccreates/10578806904/ </a:t>
              </a:r>
            </a:p>
          </p:txBody>
        </p:sp>
        <p:sp>
          <p:nvSpPr>
            <p:cNvPr id="289" name="Shape 289"/>
            <p:cNvSpPr/>
            <p:nvPr/>
          </p:nvSpPr>
          <p:spPr>
            <a:xfrm>
              <a:off x="17350314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32" name="Shape 140">
              <a:extLst>
                <a:ext uri="{FF2B5EF4-FFF2-40B4-BE49-F238E27FC236}">
                  <a16:creationId xmlns:a16="http://schemas.microsoft.com/office/drawing/2014/main" id="{5C79A968-09E6-B142-9D37-3E6A8102BA07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" name="Shape 142">
              <a:extLst>
                <a:ext uri="{FF2B5EF4-FFF2-40B4-BE49-F238E27FC236}">
                  <a16:creationId xmlns:a16="http://schemas.microsoft.com/office/drawing/2014/main" id="{5C9ADD3B-7917-D744-AF92-591065702E91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114</a:t>
              </a:r>
            </a:p>
          </p:txBody>
        </p:sp>
        <p:sp>
          <p:nvSpPr>
            <p:cNvPr id="34" name="Shape 144">
              <a:extLst>
                <a:ext uri="{FF2B5EF4-FFF2-40B4-BE49-F238E27FC236}">
                  <a16:creationId xmlns:a16="http://schemas.microsoft.com/office/drawing/2014/main" id="{DD0C9BE9-98F5-694D-8891-52CB1389EB1E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" name="Shape 156">
              <a:extLst>
                <a:ext uri="{FF2B5EF4-FFF2-40B4-BE49-F238E27FC236}">
                  <a16:creationId xmlns:a16="http://schemas.microsoft.com/office/drawing/2014/main" id="{66285F14-80B0-0A44-AAA8-A60A0A1782D7}"/>
                </a:ext>
              </a:extLst>
            </p:cNvPr>
            <p:cNvSpPr/>
            <p:nvPr/>
          </p:nvSpPr>
          <p:spPr>
            <a:xfrm>
              <a:off x="667977" y="-153911"/>
              <a:ext cx="15385148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Science Fiction</a:t>
              </a:r>
            </a:p>
          </p:txBody>
        </p:sp>
        <p:sp>
          <p:nvSpPr>
            <p:cNvPr id="36" name="Shape 158">
              <a:extLst>
                <a:ext uri="{FF2B5EF4-FFF2-40B4-BE49-F238E27FC236}">
                  <a16:creationId xmlns:a16="http://schemas.microsoft.com/office/drawing/2014/main" id="{E789F0EF-9EC6-9B4E-A8CB-F7CD98D34CF2}"/>
                </a:ext>
              </a:extLst>
            </p:cNvPr>
            <p:cNvSpPr/>
            <p:nvPr/>
          </p:nvSpPr>
          <p:spPr>
            <a:xfrm rot="5400000">
              <a:off x="15580800" y="3750134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" name="Shape 159">
              <a:extLst>
                <a:ext uri="{FF2B5EF4-FFF2-40B4-BE49-F238E27FC236}">
                  <a16:creationId xmlns:a16="http://schemas.microsoft.com/office/drawing/2014/main" id="{0BB457D8-3A69-7F41-82F6-ED9145979CE0}"/>
                </a:ext>
              </a:extLst>
            </p:cNvPr>
            <p:cNvSpPr/>
            <p:nvPr/>
          </p:nvSpPr>
          <p:spPr>
            <a:xfrm>
              <a:off x="630592" y="2475397"/>
              <a:ext cx="17024872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Prototyping</a:t>
              </a:r>
            </a:p>
          </p:txBody>
        </p:sp>
      </p:grpSp>
      <p:sp>
        <p:nvSpPr>
          <p:cNvPr id="291" name="Shape 291"/>
          <p:cNvSpPr/>
          <p:nvPr/>
        </p:nvSpPr>
        <p:spPr>
          <a:xfrm>
            <a:off x="16025703" y="11114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Shape 306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307" name="Shape 307"/>
          <p:cNvSpPr/>
          <p:nvPr/>
        </p:nvSpPr>
        <p:spPr>
          <a:xfrm>
            <a:off x="19369023" y="10470228"/>
            <a:ext cx="4937177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316" name="Shape 316"/>
          <p:cNvSpPr/>
          <p:nvPr/>
        </p:nvSpPr>
        <p:spPr>
          <a:xfrm>
            <a:off x="491318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317" name="Shape 317"/>
          <p:cNvSpPr/>
          <p:nvPr/>
        </p:nvSpPr>
        <p:spPr>
          <a:xfrm>
            <a:off x="8881209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318" name="Shape 318"/>
          <p:cNvSpPr/>
          <p:nvPr/>
        </p:nvSpPr>
        <p:spPr>
          <a:xfrm>
            <a:off x="12849235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321" name="Shape 321"/>
          <p:cNvSpPr/>
          <p:nvPr/>
        </p:nvSpPr>
        <p:spPr>
          <a:xfrm>
            <a:off x="16817260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B5944A1-E025-BF4F-ADA6-28BDB0EE4D91}"/>
              </a:ext>
            </a:extLst>
          </p:cNvPr>
          <p:cNvGrpSpPr/>
          <p:nvPr/>
        </p:nvGrpSpPr>
        <p:grpSpPr>
          <a:xfrm>
            <a:off x="-39958" y="-153911"/>
            <a:ext cx="24502917" cy="13415164"/>
            <a:chOff x="-39958" y="-153911"/>
            <a:chExt cx="24502917" cy="13415164"/>
          </a:xfrm>
        </p:grpSpPr>
        <p:pic>
          <p:nvPicPr>
            <p:cNvPr id="293" name="Science fiction prototyping.jpg"/>
            <p:cNvPicPr>
              <a:picLocks noChangeAspect="1"/>
            </p:cNvPicPr>
            <p:nvPr/>
          </p:nvPicPr>
          <p:blipFill>
            <a:blip r:embed="rId2"/>
            <a:srcRect t="27205" b="27205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94" name="Shape 294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96" name="Shape 296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98" name="Shape 298"/>
            <p:cNvSpPr/>
            <p:nvPr/>
          </p:nvSpPr>
          <p:spPr>
            <a:xfrm>
              <a:off x="1372043" y="6614097"/>
              <a:ext cx="21354888" cy="1133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develop a narrative science fiction prototype using the provided template (p.185). Focus on your design problem, or choose the ‘Autonomous Vehicles’ brief (p140).</a:t>
              </a:r>
            </a:p>
          </p:txBody>
        </p:sp>
        <p:sp>
          <p:nvSpPr>
            <p:cNvPr id="300" name="Shape 300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301" name="Shape 301"/>
            <p:cNvSpPr/>
            <p:nvPr/>
          </p:nvSpPr>
          <p:spPr>
            <a:xfrm>
              <a:off x="20913150" y="3770358"/>
              <a:ext cx="3308732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 P</a:t>
              </a: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en, paper</a:t>
              </a:r>
            </a:p>
          </p:txBody>
        </p:sp>
        <p:sp>
          <p:nvSpPr>
            <p:cNvPr id="302" name="Shape 302"/>
            <p:cNvSpPr/>
            <p:nvPr/>
          </p:nvSpPr>
          <p:spPr>
            <a:xfrm>
              <a:off x="2347767" y="9714355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3" name="Shape 303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304" name="Shape 304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305" name="Shape 305"/>
            <p:cNvSpPr/>
            <p:nvPr/>
          </p:nvSpPr>
          <p:spPr>
            <a:xfrm>
              <a:off x="13382290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308" name="Shape 308"/>
            <p:cNvSpPr/>
            <p:nvPr/>
          </p:nvSpPr>
          <p:spPr>
            <a:xfrm>
              <a:off x="-6795" y="632249"/>
              <a:ext cx="15465404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09" name="Shape 309"/>
            <p:cNvSpPr/>
            <p:nvPr/>
          </p:nvSpPr>
          <p:spPr>
            <a:xfrm rot="5400000">
              <a:off x="14932590" y="1157410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1" name="Shape 311"/>
            <p:cNvSpPr/>
            <p:nvPr/>
          </p:nvSpPr>
          <p:spPr>
            <a:xfrm>
              <a:off x="-39958" y="3219466"/>
              <a:ext cx="16150607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14" name="Shape 314"/>
            <p:cNvSpPr/>
            <p:nvPr/>
          </p:nvSpPr>
          <p:spPr>
            <a:xfrm>
              <a:off x="5446239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315" name="Shape 315"/>
            <p:cNvSpPr/>
            <p:nvPr/>
          </p:nvSpPr>
          <p:spPr>
            <a:xfrm>
              <a:off x="9414264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319" name="Shape 319"/>
            <p:cNvSpPr/>
            <p:nvPr/>
          </p:nvSpPr>
          <p:spPr>
            <a:xfrm>
              <a:off x="16476662" y="12508777"/>
              <a:ext cx="7387972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Canadian Film Centre,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https://www.flickr.com/photos/cfccreates/10578806904/ </a:t>
              </a:r>
            </a:p>
          </p:txBody>
        </p:sp>
        <p:sp>
          <p:nvSpPr>
            <p:cNvPr id="320" name="Shape 320"/>
            <p:cNvSpPr/>
            <p:nvPr/>
          </p:nvSpPr>
          <p:spPr>
            <a:xfrm>
              <a:off x="1735031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32" name="Shape 140">
              <a:extLst>
                <a:ext uri="{FF2B5EF4-FFF2-40B4-BE49-F238E27FC236}">
                  <a16:creationId xmlns:a16="http://schemas.microsoft.com/office/drawing/2014/main" id="{E5465950-3F36-9B46-8D74-95AC0AB2D00F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" name="Shape 142">
              <a:extLst>
                <a:ext uri="{FF2B5EF4-FFF2-40B4-BE49-F238E27FC236}">
                  <a16:creationId xmlns:a16="http://schemas.microsoft.com/office/drawing/2014/main" id="{29B9F376-4059-8047-9C8F-504EF65D8D09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114</a:t>
              </a:r>
            </a:p>
          </p:txBody>
        </p:sp>
        <p:sp>
          <p:nvSpPr>
            <p:cNvPr id="34" name="Shape 144">
              <a:extLst>
                <a:ext uri="{FF2B5EF4-FFF2-40B4-BE49-F238E27FC236}">
                  <a16:creationId xmlns:a16="http://schemas.microsoft.com/office/drawing/2014/main" id="{02060B3B-C6A5-6940-A666-FCDA4583D525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" name="Shape 156">
              <a:extLst>
                <a:ext uri="{FF2B5EF4-FFF2-40B4-BE49-F238E27FC236}">
                  <a16:creationId xmlns:a16="http://schemas.microsoft.com/office/drawing/2014/main" id="{E2750929-1BCB-4A4D-9125-E4DB21E42C72}"/>
                </a:ext>
              </a:extLst>
            </p:cNvPr>
            <p:cNvSpPr/>
            <p:nvPr/>
          </p:nvSpPr>
          <p:spPr>
            <a:xfrm>
              <a:off x="667977" y="-153911"/>
              <a:ext cx="15385148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Science Fiction</a:t>
              </a:r>
            </a:p>
          </p:txBody>
        </p:sp>
        <p:sp>
          <p:nvSpPr>
            <p:cNvPr id="36" name="Shape 158">
              <a:extLst>
                <a:ext uri="{FF2B5EF4-FFF2-40B4-BE49-F238E27FC236}">
                  <a16:creationId xmlns:a16="http://schemas.microsoft.com/office/drawing/2014/main" id="{C4F8713B-7E33-6C4A-AD1C-4B4ABDDDB6FD}"/>
                </a:ext>
              </a:extLst>
            </p:cNvPr>
            <p:cNvSpPr/>
            <p:nvPr/>
          </p:nvSpPr>
          <p:spPr>
            <a:xfrm rot="5400000">
              <a:off x="15580800" y="3750134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" name="Shape 159">
              <a:extLst>
                <a:ext uri="{FF2B5EF4-FFF2-40B4-BE49-F238E27FC236}">
                  <a16:creationId xmlns:a16="http://schemas.microsoft.com/office/drawing/2014/main" id="{3541A805-B6C5-424E-A990-9D5A25FF4002}"/>
                </a:ext>
              </a:extLst>
            </p:cNvPr>
            <p:cNvSpPr/>
            <p:nvPr/>
          </p:nvSpPr>
          <p:spPr>
            <a:xfrm>
              <a:off x="630592" y="2475397"/>
              <a:ext cx="17024872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Prototyping</a:t>
              </a:r>
            </a:p>
          </p:txBody>
        </p:sp>
      </p:grpSp>
      <p:sp>
        <p:nvSpPr>
          <p:cNvPr id="322" name="Shape 322"/>
          <p:cNvSpPr/>
          <p:nvPr/>
        </p:nvSpPr>
        <p:spPr>
          <a:xfrm>
            <a:off x="19993729" y="11114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129D7EF-9E8B-7E4F-A509-0071B2A7F802}"/>
              </a:ext>
            </a:extLst>
          </p:cNvPr>
          <p:cNvGrpSpPr/>
          <p:nvPr/>
        </p:nvGrpSpPr>
        <p:grpSpPr>
          <a:xfrm>
            <a:off x="-36937" y="-2011"/>
            <a:ext cx="24496471" cy="12569404"/>
            <a:chOff x="-36937" y="-2011"/>
            <a:chExt cx="24496471" cy="12569404"/>
          </a:xfrm>
        </p:grpSpPr>
        <p:pic>
          <p:nvPicPr>
            <p:cNvPr id="324" name="pasted-image.pdf"/>
            <p:cNvPicPr>
              <a:picLocks noChangeAspect="1"/>
            </p:cNvPicPr>
            <p:nvPr/>
          </p:nvPicPr>
          <p:blipFill>
            <a:blip r:embed="rId2"/>
            <a:srcRect l="57245" t="62662" r="8715"/>
            <a:stretch>
              <a:fillRect/>
            </a:stretch>
          </p:blipFill>
          <p:spPr>
            <a:xfrm>
              <a:off x="1587" y="-2011"/>
              <a:ext cx="24457947" cy="12569404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25" name="Shape 325"/>
            <p:cNvSpPr/>
            <p:nvPr/>
          </p:nvSpPr>
          <p:spPr>
            <a:xfrm>
              <a:off x="765506" y="1801174"/>
              <a:ext cx="11256646" cy="1692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>
              <a:lvl1pPr algn="l">
                <a:defRPr sz="10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Share your work!</a:t>
              </a:r>
            </a:p>
          </p:txBody>
        </p:sp>
        <p:sp>
          <p:nvSpPr>
            <p:cNvPr id="326" name="Shape 326"/>
            <p:cNvSpPr/>
            <p:nvPr/>
          </p:nvSpPr>
          <p:spPr>
            <a:xfrm>
              <a:off x="-36937" y="3546077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27" name="Shape 327"/>
            <p:cNvSpPr/>
            <p:nvPr/>
          </p:nvSpPr>
          <p:spPr>
            <a:xfrm>
              <a:off x="855906" y="4285057"/>
              <a:ext cx="18232196" cy="765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>
              <a:lvl1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Upload photos of your work:</a:t>
              </a:r>
            </a:p>
          </p:txBody>
        </p:sp>
        <p:sp>
          <p:nvSpPr>
            <p:cNvPr id="328" name="Shape 328"/>
            <p:cNvSpPr/>
            <p:nvPr/>
          </p:nvSpPr>
          <p:spPr>
            <a:xfrm>
              <a:off x="855906" y="5114881"/>
              <a:ext cx="18232196" cy="44989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Go to: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add URL here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Enter the password: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password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Upload a photo and caption of your work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Wait for moderation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View others’ ideas  </a:t>
              </a:r>
            </a:p>
          </p:txBody>
        </p:sp>
        <p:sp>
          <p:nvSpPr>
            <p:cNvPr id="329" name="Shape 329"/>
            <p:cNvSpPr/>
            <p:nvPr/>
          </p:nvSpPr>
          <p:spPr>
            <a:xfrm>
              <a:off x="765719" y="9722610"/>
              <a:ext cx="1823219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A note to facilitators: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Use this slide to give instructions for post-exercise sharing activities. These could take the form of facilitator-guided discussions, mini-presentations, or digital sharing via existing platforms (e.g. padlet) - as described here. Delete this paragraph when ready.</a:t>
              </a:r>
            </a:p>
          </p:txBody>
        </p:sp>
      </p:grp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998</Words>
  <Application>Microsoft Macintosh PowerPoint</Application>
  <PresentationFormat>Custom</PresentationFormat>
  <Paragraphs>154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2" baseType="lpstr">
      <vt:lpstr>Helvetica Neue Medium</vt:lpstr>
      <vt:lpstr>Montserrat-Italic</vt:lpstr>
      <vt:lpstr>Tw Cen MT</vt:lpstr>
      <vt:lpstr>Helvetica Neue</vt:lpstr>
      <vt:lpstr>Palatino</vt:lpstr>
      <vt:lpstr>Montserrat Medium</vt:lpstr>
      <vt:lpstr>Helvetica Light</vt:lpstr>
      <vt:lpstr>Helvetica Neue Light</vt:lpstr>
      <vt:lpstr>Helvetica Neue Thin</vt:lpstr>
      <vt:lpstr>Montserrat Bold</vt:lpstr>
      <vt:lpstr>Montserrat-BoldItalic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Robert Dongas</cp:lastModifiedBy>
  <cp:revision>6</cp:revision>
  <dcterms:modified xsi:type="dcterms:W3CDTF">2020-01-09T04:15:17Z</dcterms:modified>
</cp:coreProperties>
</file>